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0" r:id="rId4"/>
    <p:sldId id="273" r:id="rId5"/>
    <p:sldId id="277" r:id="rId6"/>
    <p:sldId id="275" r:id="rId7"/>
    <p:sldId id="271" r:id="rId8"/>
    <p:sldId id="279" r:id="rId9"/>
    <p:sldId id="270" r:id="rId10"/>
    <p:sldId id="280" r:id="rId11"/>
    <p:sldId id="278" r:id="rId12"/>
    <p:sldId id="284" r:id="rId13"/>
    <p:sldId id="285" r:id="rId14"/>
    <p:sldId id="267" r:id="rId15"/>
    <p:sldId id="268" r:id="rId16"/>
    <p:sldId id="266" r:id="rId17"/>
    <p:sldId id="269" r:id="rId18"/>
    <p:sldId id="257" r:id="rId19"/>
    <p:sldId id="258" r:id="rId20"/>
    <p:sldId id="282" r:id="rId21"/>
    <p:sldId id="283" r:id="rId22"/>
    <p:sldId id="287" r:id="rId23"/>
    <p:sldId id="288" r:id="rId24"/>
    <p:sldId id="261" r:id="rId25"/>
    <p:sldId id="265" r:id="rId26"/>
    <p:sldId id="286" r:id="rId27"/>
    <p:sldId id="259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7F8F82-E22C-432E-A0C7-7AA91E71997E}">
          <p14:sldIdLst>
            <p14:sldId id="256"/>
          </p14:sldIdLst>
        </p14:section>
        <p14:section name="GENERAL" id="{A2E1BD5A-D67F-4FEE-A8CE-E639D3AF951E}">
          <p14:sldIdLst>
            <p14:sldId id="281"/>
            <p14:sldId id="260"/>
            <p14:sldId id="273"/>
            <p14:sldId id="277"/>
            <p14:sldId id="275"/>
            <p14:sldId id="271"/>
            <p14:sldId id="279"/>
            <p14:sldId id="270"/>
            <p14:sldId id="280"/>
            <p14:sldId id="278"/>
            <p14:sldId id="284"/>
            <p14:sldId id="285"/>
            <p14:sldId id="267"/>
            <p14:sldId id="268"/>
            <p14:sldId id="266"/>
            <p14:sldId id="269"/>
          </p14:sldIdLst>
        </p14:section>
        <p14:section name="SCRIPTS" id="{B3E176AF-3ABB-4307-9506-55E49BD8CC16}">
          <p14:sldIdLst>
            <p14:sldId id="257"/>
            <p14:sldId id="258"/>
            <p14:sldId id="282"/>
            <p14:sldId id="283"/>
            <p14:sldId id="287"/>
            <p14:sldId id="288"/>
            <p14:sldId id="261"/>
            <p14:sldId id="265"/>
            <p14:sldId id="286"/>
            <p14:sldId id="259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c Engl" initials="AE" lastIdx="2" clrIdx="0">
    <p:extLst>
      <p:ext uri="{19B8F6BF-5375-455C-9EA6-DF929625EA0E}">
        <p15:presenceInfo xmlns:p15="http://schemas.microsoft.com/office/powerpoint/2012/main" userId="805c80d4c43c90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9T11:06:20.274" idx="2">
    <p:pos x="10" y="10"/>
    <p:text>Label where the points should be in this diagram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9T10:49:38.055" idx="1">
    <p:pos x="5534" y="2382"/>
    <p:text>Remove this feature or clarify that this is the starting position, and the inverse kinematics one will subtract it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BB96-AB5C-DF88-4B8C-DD7FB23B8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CA0B8-BD4F-6FA9-061B-CE5725D91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820E0-C3C6-E23A-A8EE-F246A560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3807-9D7A-7EE5-119D-3C14ABC8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D5DE9-E253-7824-D0B2-A929C5C5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5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22D5-0E02-8AB2-1B9B-53196EE3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86066-285C-0045-AE81-F16A454CB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EB0D-8867-0905-BEB6-B877944E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0200-A63F-F8D5-ECB0-BB1AEC84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D0FA-1DCD-444B-C920-4EC8E578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B61314-A4AE-D969-3A92-04D1624C6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4C3DD-B9B6-3B85-BC2D-F735EE99D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70C9E-BA98-52E1-8024-296D619B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2E52D-C610-43F6-A75F-AD88C78C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F612-369D-7E25-D174-67C2AC3B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50D7-AA91-69C3-5C6A-FABCCAA0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7BB1-1ADE-C70E-4F46-E4E70829D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05DE7-28AA-4EF2-A73C-83205D94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D9A6-5F58-523A-1BFA-905AADF8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43CEE-02CD-2B60-5565-002704B6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218B-96E7-AC90-F298-AE3A0FAA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A42B-5EC7-CE58-A77E-B91A90D9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D63B6-B603-F59F-9CC9-40B1DC44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A69C9-7D8B-B3C5-3230-91D09493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E5C9E-F632-B329-7EFF-A2151B71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EC40-4E0D-A779-D99F-4ECA822C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9C163-0EA1-85CF-B5D2-B687BC9B6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7A3A6-8E23-2290-C275-F27D8F73F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816D-3714-67D4-A9D4-C42FC6D1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27156-1A88-DBB7-BE6C-D158C416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A275D-869C-AB82-5B6E-0AAABA14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A1FE-3B3D-F5D8-36BE-BE325C86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A9E9A-2DA0-AA73-9D06-8151E7A49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4BCC3-FB5D-3A95-013B-897121542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1DA6F-F273-4F8A-5C84-20F2FBDEA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E341A-CDCD-F946-7B9E-A9636B7C0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42DCA-F846-D5B3-91AA-10FB54EA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A399D4-8FD5-8104-6B4B-A1585102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D08FF-70CD-2F3C-19A9-0448F33F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3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1323-F752-3B72-7556-10869891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6982F4-639C-1938-8108-A6EB3705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C0944-E38C-96EC-078B-2454F819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B2B90-C655-1936-96AF-5D9D4B9B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3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45649-150C-0E93-8084-BB986BCF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D48C3-BEB2-60F7-E47C-114BE46A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63DBF-5304-E98A-1F65-BA8BAC77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8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79D1-AFF6-3289-7F28-B5507D90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1B56F-AECD-70B9-B760-8257AF72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44B5-DCCA-525F-B51B-1C3C67FEE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B5039-9FEF-0CDD-B30B-BF77B98C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37C8F-D2DE-AB68-A5B1-4288914B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4642B-16F5-2CAF-A06D-1C759394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E879-EA0A-EDDA-3288-5B434F97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AC430-72B5-3E4B-E61F-9B44C6C39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F0027-DDF9-C102-2575-DAC9BAB54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951D2-45AE-1115-5964-E9F4E4A0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D363-554C-1B14-7228-4C72FEAE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D982C-1711-0901-42A4-351E8285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9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C8A02-A96A-FBEE-1B72-42B88E2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38630-C806-0BF1-6CF4-F667471D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B9494-9559-1BE9-C84D-87E7577FB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B315-2692-4910-86B2-D731E33F6ED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9465D-9DE0-A36B-7E72-343B31D4A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ADEC1-05B4-33FA-8AA1-21FA251E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A3A6F-406E-4B21-A02B-88CA26F6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guFemfbZfnqu6mfbpTJaoW1zAeX9zzLs?usp=shar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B29B-9E1B-DC15-F12A-7A899E97B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NSTAR ISS Demo</a:t>
            </a:r>
            <a:br>
              <a:rPr lang="en-US" dirty="0"/>
            </a:br>
            <a:r>
              <a:rPr lang="en-US" dirty="0"/>
              <a:t>Documentation</a:t>
            </a:r>
            <a:br>
              <a:rPr lang="en-US" dirty="0"/>
            </a:br>
            <a:r>
              <a:rPr lang="en-US" dirty="0"/>
              <a:t>(updated 14MAR24)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804F7-1202-1CE5-33F9-A65C0070F0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Alec Engl</a:t>
            </a:r>
          </a:p>
        </p:txBody>
      </p:sp>
    </p:spTree>
    <p:extLst>
      <p:ext uri="{BB962C8B-B14F-4D97-AF65-F5344CB8AC3E}">
        <p14:creationId xmlns:p14="http://schemas.microsoft.com/office/powerpoint/2010/main" val="22918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E5FADF-CFEF-ED88-B754-C727656638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Distinguishing motor angles from </a:t>
                </a:r>
                <a14:m>
                  <m:oMath xmlns:m="http://schemas.openxmlformats.org/officeDocument/2006/math">
                    <m:r>
                      <a:rPr lang="x-IV_mathan" sz="4400" smtClean="0"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cont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E5FADF-CFEF-ED88-B754-C72765663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8DF1-05F1-3641-D73C-EEBEFD02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0075"/>
          </a:xfrm>
        </p:spPr>
        <p:txBody>
          <a:bodyPr/>
          <a:lstStyle/>
          <a:p>
            <a:r>
              <a:rPr lang="en-US" dirty="0"/>
              <a:t>Thus we must distinguish these two cases so that the modelled arm moves in the same way as the physical arm based on a commanded motor angle: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097B077-2522-93B6-A699-03AA006A50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355153"/>
                  </p:ext>
                </p:extLst>
              </p:nvPr>
            </p:nvGraphicFramePr>
            <p:xfrm>
              <a:off x="7606386" y="3234791"/>
              <a:ext cx="2648103" cy="1930400"/>
            </p:xfrm>
            <a:graphic>
              <a:graphicData uri="http://schemas.openxmlformats.org/drawingml/2006/table">
                <a:tbl>
                  <a:tblPr/>
                  <a:tblGrid>
                    <a:gridCol w="609905">
                      <a:extLst>
                        <a:ext uri="{9D8B030D-6E8A-4147-A177-3AD203B41FA5}">
                          <a16:colId xmlns:a16="http://schemas.microsoft.com/office/drawing/2014/main" val="3109535841"/>
                        </a:ext>
                      </a:extLst>
                    </a:gridCol>
                    <a:gridCol w="1053389">
                      <a:extLst>
                        <a:ext uri="{9D8B030D-6E8A-4147-A177-3AD203B41FA5}">
                          <a16:colId xmlns:a16="http://schemas.microsoft.com/office/drawing/2014/main" val="2784998311"/>
                        </a:ext>
                      </a:extLst>
                    </a:gridCol>
                    <a:gridCol w="984809">
                      <a:extLst>
                        <a:ext uri="{9D8B030D-6E8A-4147-A177-3AD203B41FA5}">
                          <a16:colId xmlns:a16="http://schemas.microsoft.com/office/drawing/2014/main" val="17988584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b="1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</a:rPr>
                            <a:t>Body-mounted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  <a:latin typeface="Calibri" panose="020F0502020204030204" pitchFamily="34" charset="0"/>
                            </a:rPr>
                            <a:t>Shaft-mounted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08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520986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20019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47747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18563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81094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2089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097B077-2522-93B6-A699-03AA006A50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8355153"/>
                  </p:ext>
                </p:extLst>
              </p:nvPr>
            </p:nvGraphicFramePr>
            <p:xfrm>
              <a:off x="7606386" y="3234791"/>
              <a:ext cx="2648103" cy="1930400"/>
            </p:xfrm>
            <a:graphic>
              <a:graphicData uri="http://schemas.openxmlformats.org/drawingml/2006/table">
                <a:tbl>
                  <a:tblPr/>
                  <a:tblGrid>
                    <a:gridCol w="609905">
                      <a:extLst>
                        <a:ext uri="{9D8B030D-6E8A-4147-A177-3AD203B41FA5}">
                          <a16:colId xmlns:a16="http://schemas.microsoft.com/office/drawing/2014/main" val="3109535841"/>
                        </a:ext>
                      </a:extLst>
                    </a:gridCol>
                    <a:gridCol w="1053389">
                      <a:extLst>
                        <a:ext uri="{9D8B030D-6E8A-4147-A177-3AD203B41FA5}">
                          <a16:colId xmlns:a16="http://schemas.microsoft.com/office/drawing/2014/main" val="2784998311"/>
                        </a:ext>
                      </a:extLst>
                    </a:gridCol>
                    <a:gridCol w="984809">
                      <a:extLst>
                        <a:ext uri="{9D8B030D-6E8A-4147-A177-3AD203B41FA5}">
                          <a16:colId xmlns:a16="http://schemas.microsoft.com/office/drawing/2014/main" val="1798858404"/>
                        </a:ext>
                      </a:extLst>
                    </a:gridCol>
                  </a:tblGrid>
                  <a:tr h="314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1923" r="-338000" b="-5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</a:rPr>
                            <a:t>Body-mounted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  <a:latin typeface="Calibri" panose="020F0502020204030204" pitchFamily="34" charset="0"/>
                            </a:rPr>
                            <a:t>Shaft-mounted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0812962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5209861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2001902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4774765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1856354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8109426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X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20891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7824E3E-1299-3C85-9CBC-AF2314B83A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21" y="3330835"/>
                <a:ext cx="5854311" cy="173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−&amp;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𝑙𝑖𝑛𝑘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𝑏𝑜𝑑𝑦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𝑚𝑜𝑢𝑛𝑡𝑒𝑑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𝑙𝑖𝑛𝑘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𝑠h𝑎𝑓𝑡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𝑚𝑜𝑢𝑛𝑡𝑒𝑑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link number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respective DH parameter of the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link,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motor angle of the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motor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7824E3E-1299-3C85-9CBC-AF2314B8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1" y="3330835"/>
                <a:ext cx="5854311" cy="1738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12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C079-0C76-8FA9-6F73-71283E20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609AE-990C-D595-EC38-346B67F7BD97}"/>
              </a:ext>
            </a:extLst>
          </p:cNvPr>
          <p:cNvSpPr txBox="1"/>
          <p:nvPr/>
        </p:nvSpPr>
        <p:spPr>
          <a:xfrm>
            <a:off x="405542" y="1818982"/>
            <a:ext cx="113809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 MOUNTING PARAMS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 Relating motor command sense to kinematic sense based on mounting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mountMult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i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) = +1 =&gt; segment (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i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) is mounted on motor shaft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mountMult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i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) = -1 =&gt; segment (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i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) is mounted on motor body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obj.mountMult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[-1 -1 1 1 1 1]’;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Functionality is contained in theta 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motorAngle2theta(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obj,motorAngles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7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3DE5-106D-9599-92AC-501D7F6D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Preset arm 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B34AF-5645-9916-F218-810F5513A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Provides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given predefined arm positions</a:t>
                </a:r>
              </a:p>
              <a:p>
                <a:pPr lvl="1"/>
                <a:r>
                  <a:rPr lang="en-US" dirty="0"/>
                  <a:t>abs</a:t>
                </a:r>
              </a:p>
              <a:p>
                <a:pPr lvl="1"/>
                <a:r>
                  <a:rPr lang="en-US" dirty="0"/>
                  <a:t>stow</a:t>
                </a:r>
              </a:p>
              <a:p>
                <a:pPr lvl="1"/>
                <a:r>
                  <a:rPr lang="en-US" dirty="0" err="1"/>
                  <a:t>ext</a:t>
                </a:r>
                <a:endParaRPr lang="en-US" dirty="0"/>
              </a:p>
              <a:p>
                <a:pPr lvl="1"/>
                <a:r>
                  <a:rPr lang="en-US" dirty="0"/>
                  <a:t>deploy</a:t>
                </a:r>
              </a:p>
              <a:p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See </a:t>
                </a:r>
                <a:r>
                  <a:rPr lang="en-US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RSAT.getThetaRef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B34AF-5645-9916-F218-810F5513A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53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ADDD-0903-086E-2C99-6DDDC77B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formalism: the homogenous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45247-1D3D-B222-DE43-414F2F5D5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29553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code:</a:t>
                </a:r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sPre>
                  </m:oMath>
                </a14:m>
                <a:r>
                  <a:rPr lang="en-US" dirty="0"/>
                  <a:t> (i.e. pose of frame j relative to frame </a:t>
                </a:r>
                <a:r>
                  <a:rPr lang="en-US" dirty="0" err="1"/>
                  <a:t>i</a:t>
                </a:r>
                <a:r>
                  <a:rPr lang="en-US" dirty="0"/>
                  <a:t>) written as </a:t>
                </a:r>
                <a:r>
                  <a:rPr lang="en-US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Ti_j</a:t>
                </a:r>
                <a:endParaRPr lang="en-US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45247-1D3D-B222-DE43-414F2F5D5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2955381"/>
              </a:xfrm>
              <a:blipFill>
                <a:blip r:embed="rId2"/>
                <a:stretch>
                  <a:fillRect l="-1043" t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82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04ED-599C-80E8-0C1B-4FBBC46A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EB58-C718-5D6F-E32A-83CFA525D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74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BFB7-D0C5-E278-54F3-FC958E59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C97AF-F905-04E8-D20C-FDE0D261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B440-334D-A278-2B43-E20639B2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between reference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2700-60D4-55FB-A2B3-19D625C54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13"/>
            <a:ext cx="10515600" cy="616425"/>
          </a:xfrm>
        </p:spPr>
        <p:txBody>
          <a:bodyPr/>
          <a:lstStyle/>
          <a:p>
            <a:r>
              <a:rPr lang="en-US" dirty="0"/>
              <a:t>Naming conventions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10E79-A365-5A37-F79A-116A3BCD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6643"/>
            <a:ext cx="6259223" cy="43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F90F-2555-9C25-B325-5E48CB37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ED7B-B7F2-1B3F-0E30-36BD1CF54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2221-7872-0F9E-294B-3022741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36D1F-8CDE-9020-B411-7FDE72ED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Root folder, titled ‘manual’,  contained at the following link: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https://drive.google.com/drive/folders/1guFemfbZfnqu6mfbpTJaoW1zAeX9zzLs?usp=sharing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26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18C2-F351-AD4A-0ED6-086B44F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95DF-02AA-CCFC-B568-AB5BA2BF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purpose scripts for robotics calculations are contained at the root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Stuff specific to </a:t>
            </a:r>
            <a:r>
              <a:rPr lang="en-US" dirty="0" err="1"/>
              <a:t>Rsat</a:t>
            </a:r>
            <a:r>
              <a:rPr lang="en-US" dirty="0"/>
              <a:t> and our experiment in the MSG contained in /</a:t>
            </a:r>
            <a:r>
              <a:rPr lang="en-US" dirty="0" err="1"/>
              <a:t>classdef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FAEC7-26DF-2885-F5E3-9AFAEDDA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61A6-3EAC-896E-3F2B-2AFB972F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48" y="1524683"/>
            <a:ext cx="6935854" cy="43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D07C-005B-8FB7-6E76-3385C727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Classdef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41CF3-6163-2C0B-7C81-8EB63D97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MSG.m</a:t>
            </a:r>
            <a:endParaRPr lang="en-US" dirty="0"/>
          </a:p>
          <a:p>
            <a:pPr lvl="1"/>
            <a:r>
              <a:rPr lang="en-US" dirty="0"/>
              <a:t>Contains scripts pertaining to the whole experiment in the MSG coordinate frame, or wrappers for </a:t>
            </a:r>
            <a:r>
              <a:rPr lang="en-US" dirty="0" err="1"/>
              <a:t>RSAT.m</a:t>
            </a:r>
            <a:r>
              <a:rPr lang="en-US" dirty="0"/>
              <a:t> functions</a:t>
            </a:r>
          </a:p>
          <a:p>
            <a:r>
              <a:rPr lang="en-US" dirty="0" err="1"/>
              <a:t>RSAT.m</a:t>
            </a:r>
            <a:endParaRPr lang="en-US" dirty="0"/>
          </a:p>
          <a:p>
            <a:pPr lvl="1"/>
            <a:r>
              <a:rPr lang="en-US" dirty="0"/>
              <a:t>Contains scripts pertaining to a given RECS and its arms in their respective coordinate frames, or wrappers for general robotics functions for our specific use case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4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5B6B-2B72-5934-61B9-93FE7A5F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MSG.plotExperiment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682C84-4C5A-0D9B-17EA-306AE7D2B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Convenience function to plot the whole RSAT experiment in a given configuration</a:t>
                </a:r>
              </a:p>
              <a:p>
                <a:pPr lvl="1"/>
                <a:r>
                  <a:rPr lang="en-US" sz="2400" b="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relative to their respective arm’s stowed position</a:t>
                </a:r>
              </a:p>
              <a:p>
                <a:pPr lvl="1"/>
                <a:r>
                  <a:rPr lang="en-US" dirty="0"/>
                  <a:t>Target is relative to the MSG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Syntax</a:t>
                </a:r>
              </a:p>
              <a:p>
                <a:pPr lvl="1"/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experiment = MSG();</a:t>
                </a:r>
                <a:endParaRPr lang="en-US" sz="1400" dirty="0"/>
              </a:p>
              <a:p>
                <a:pPr lvl="1"/>
                <a:r>
                  <a:rPr lang="en-US" sz="14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experiment.plotExperiment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US" sz="14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theta_armI_relstowed,theta_armII_relstowed,TMSG_tgt</a:t>
                </a:r>
                <a:r>
                  <a:rPr lang="en-US" sz="14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682C84-4C5A-0D9B-17EA-306AE7D2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7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9966-7E26-4C3E-0159-8EF9DC56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RECS.tgtWtask2goal()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14C2F-BD91-98F1-455D-38F7D7575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off tasks</a:t>
            </a:r>
          </a:p>
        </p:txBody>
      </p:sp>
    </p:spTree>
    <p:extLst>
      <p:ext uri="{BB962C8B-B14F-4D97-AF65-F5344CB8AC3E}">
        <p14:creationId xmlns:p14="http://schemas.microsoft.com/office/powerpoint/2010/main" val="219225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1690-6AF8-19CD-E575-B7EF5FEE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MSG.MSGplyGrabPose</a:t>
            </a:r>
            <a:r>
              <a:rPr lang="en-US" sz="4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6BFB5-AAB8-6CC6-DFA8-30B6526F9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+mj-lt"/>
              </a:rPr>
              <a:t>GUI-search for a .ply </a:t>
            </a:r>
            <a:r>
              <a:rPr lang="en-US" sz="1800" b="0" i="0" u="none" strike="noStrike" baseline="0" dirty="0" err="1">
                <a:latin typeface="+mj-lt"/>
              </a:rPr>
              <a:t>pointcloud</a:t>
            </a:r>
            <a:r>
              <a:rPr lang="en-US" sz="1800" b="0" i="0" u="none" strike="noStrike" baseline="0" dirty="0">
                <a:latin typeface="+mj-lt"/>
              </a:rPr>
              <a:t>, </a:t>
            </a:r>
            <a:r>
              <a:rPr lang="en-US" sz="1800" b="0" i="0" u="none" strike="noStrike" baseline="0" dirty="0" err="1">
                <a:latin typeface="+mj-lt"/>
              </a:rPr>
              <a:t>open&amp;view</a:t>
            </a:r>
            <a:r>
              <a:rPr lang="en-US" sz="1800" b="0" i="0" u="none" strike="noStrike" baseline="0" dirty="0">
                <a:latin typeface="+mj-lt"/>
              </a:rPr>
              <a:t> it, manually select pose points with the MATLAB plot interface, and return pose of a (rectangular) target in the MSG frame</a:t>
            </a:r>
          </a:p>
          <a:p>
            <a:pPr lvl="1"/>
            <a:r>
              <a:rPr lang="en-US" sz="1400" dirty="0">
                <a:latin typeface="+mj-lt"/>
              </a:rPr>
              <a:t>A wrapper for </a:t>
            </a:r>
            <a:r>
              <a:rPr lang="en-US" sz="1400" dirty="0" err="1">
                <a:latin typeface="+mj-lt"/>
              </a:rPr>
              <a:t>pointclouds</a:t>
            </a:r>
            <a:r>
              <a:rPr lang="en-US" sz="1400" dirty="0">
                <a:latin typeface="+mj-lt"/>
              </a:rPr>
              <a:t>/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plyGrabPose.m</a:t>
            </a:r>
            <a:endParaRPr lang="en-US" sz="1800" b="0" i="0" u="none" strike="noStrike" baseline="0" dirty="0">
              <a:latin typeface="+mj-lt"/>
            </a:endParaRPr>
          </a:p>
          <a:p>
            <a:r>
              <a:rPr lang="en-US" sz="1800" dirty="0">
                <a:latin typeface="+mj-lt"/>
              </a:rPr>
              <a:t>INPUTS</a:t>
            </a:r>
          </a:p>
          <a:p>
            <a:pPr lvl="1"/>
            <a:r>
              <a:rPr lang="en-US" sz="1800" dirty="0" err="1">
                <a:latin typeface="+mj-lt"/>
              </a:rPr>
              <a:t>zmax</a:t>
            </a:r>
            <a:r>
              <a:rPr lang="en-US" sz="1800" dirty="0">
                <a:latin typeface="+mj-lt"/>
              </a:rPr>
              <a:t> = maximum depth in </a:t>
            </a:r>
            <a:r>
              <a:rPr lang="en-US" sz="1800" dirty="0" err="1">
                <a:latin typeface="+mj-lt"/>
              </a:rPr>
              <a:t>pointcloud</a:t>
            </a:r>
            <a:r>
              <a:rPr lang="en-US" sz="1800" dirty="0">
                <a:latin typeface="+mj-lt"/>
              </a:rPr>
              <a:t> displayed (in m) (D435 has depth noise out to infinity depth)</a:t>
            </a:r>
          </a:p>
          <a:p>
            <a:pPr lvl="2"/>
            <a:r>
              <a:rPr lang="en-US" sz="1400" dirty="0">
                <a:latin typeface="+mj-lt"/>
              </a:rPr>
              <a:t>(good values: </a:t>
            </a:r>
            <a:r>
              <a:rPr lang="en-US" sz="1400" dirty="0" err="1">
                <a:latin typeface="+mj-lt"/>
              </a:rPr>
              <a:t>zmax</a:t>
            </a:r>
            <a:r>
              <a:rPr lang="en-US" sz="1400" dirty="0">
                <a:latin typeface="+mj-lt"/>
              </a:rPr>
              <a:t> = .55 for ISS 10JAN24, .62 for Houston test)</a:t>
            </a:r>
          </a:p>
          <a:p>
            <a:pPr lvl="1"/>
            <a:r>
              <a:rPr lang="en-US" sz="1800" b="0" i="0" u="none" strike="noStrike" baseline="0" dirty="0">
                <a:latin typeface="+mj-lt"/>
              </a:rPr>
              <a:t>CANNED: Boolean, =true if want to skip the manual pose determination for a pre-saved scenario (from the Houston test)</a:t>
            </a:r>
          </a:p>
          <a:p>
            <a:pPr lvl="1"/>
            <a:endParaRPr lang="en-US" sz="1400" dirty="0">
              <a:latin typeface="+mj-lt"/>
            </a:endParaRPr>
          </a:p>
          <a:p>
            <a:r>
              <a:rPr lang="en-US" sz="1800" dirty="0">
                <a:latin typeface="+mj-lt"/>
              </a:rPr>
              <a:t>OUTPUTS</a:t>
            </a:r>
          </a:p>
          <a:p>
            <a:pPr lvl="1"/>
            <a:r>
              <a:rPr lang="en-US" sz="1800" b="0" i="0" u="none" strike="noStrike" baseline="0" dirty="0" err="1">
                <a:latin typeface="+mj-lt"/>
              </a:rPr>
              <a:t>TMSG_tgt</a:t>
            </a:r>
            <a:r>
              <a:rPr lang="en-US" sz="1800" b="0" i="0" u="none" strike="noStrike" baseline="0" dirty="0">
                <a:latin typeface="+mj-lt"/>
              </a:rPr>
              <a:t>: 4x4 homogenous pose matrix describing the pose of the cube target relative to the MSG reference frame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905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728C-7C15-41E4-303F-64A16CDC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manualPilot.m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39539C-23B8-2BE4-FB14-BFF78A8E4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6747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The script /</a:t>
            </a:r>
            <a:r>
              <a:rPr lang="en-US" dirty="0" err="1"/>
              <a:t>classdef</a:t>
            </a:r>
            <a:r>
              <a:rPr lang="en-US" dirty="0"/>
              <a:t>/</a:t>
            </a:r>
            <a:r>
              <a:rPr lang="en-US" dirty="0" err="1"/>
              <a:t>manualPilot.m</a:t>
            </a:r>
            <a:r>
              <a:rPr lang="en-US" dirty="0"/>
              <a:t> does the following:</a:t>
            </a:r>
          </a:p>
          <a:p>
            <a:pPr marL="514350" indent="-514350">
              <a:buAutoNum type="arabicPeriod"/>
            </a:pPr>
            <a:r>
              <a:rPr lang="en-US" dirty="0"/>
              <a:t>Queries user for .ply file in file explorer GUI</a:t>
            </a:r>
          </a:p>
          <a:p>
            <a:pPr marL="514350" indent="-514350">
              <a:buAutoNum type="arabicPeriod"/>
            </a:pPr>
            <a:r>
              <a:rPr lang="en-US" dirty="0"/>
              <a:t>Displays the selected .ply file (which should contain a good view of one of the cube target’s square faces)</a:t>
            </a:r>
          </a:p>
          <a:p>
            <a:pPr marL="514350" indent="-514350">
              <a:buAutoNum type="arabicPeriod"/>
            </a:pPr>
            <a:r>
              <a:rPr lang="en-US" dirty="0"/>
              <a:t>User will use mouse cursor and hover over points of interest on the cube target to determine their coordinates (see slide “</a:t>
            </a:r>
            <a:r>
              <a:rPr lang="en-US" b="1" dirty="0"/>
              <a:t>Acquiring target, determining pose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Once complete, user presses any key in the MATLAB command line</a:t>
            </a:r>
          </a:p>
          <a:p>
            <a:pPr marL="514350" indent="-514350">
              <a:buAutoNum type="arabicPeriod"/>
            </a:pPr>
            <a:r>
              <a:rPr lang="en-US" dirty="0"/>
              <a:t>Script computes target pose with respect to the MSG reference frame</a:t>
            </a:r>
          </a:p>
          <a:p>
            <a:pPr lvl="1"/>
            <a:r>
              <a:rPr lang="en-US" sz="2600" i="1" dirty="0"/>
              <a:t>If variable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CANNED= true,</a:t>
            </a:r>
            <a:r>
              <a:rPr lang="en-US" sz="2600" i="1" dirty="0"/>
              <a:t> steps 1-3 are skipped and script will draw from a pre-saved target pose</a:t>
            </a:r>
          </a:p>
          <a:p>
            <a:pPr marL="514350" indent="-514350">
              <a:buAutoNum type="arabicPeriod"/>
            </a:pPr>
            <a:r>
              <a:rPr lang="en-US" dirty="0"/>
              <a:t>Script queries user for current commanded motor angles to determine arm position (via forward kinematics)</a:t>
            </a:r>
          </a:p>
          <a:p>
            <a:pPr marL="457200" lvl="1" indent="0">
              <a:buNone/>
            </a:pPr>
            <a:r>
              <a:rPr lang="en-US" b="1" dirty="0"/>
              <a:t>NOTE: User will be prompted with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Input vector of current motor angles of arm II relative to the stowed position:</a:t>
            </a:r>
          </a:p>
          <a:p>
            <a:pPr marL="457200" lvl="1" indent="0">
              <a:buNone/>
            </a:pPr>
            <a:r>
              <a:rPr lang="en-US" dirty="0"/>
              <a:t>=&gt; input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 0 0 0 0 0] </a:t>
            </a:r>
            <a:r>
              <a:rPr lang="en-US" dirty="0"/>
              <a:t>if the arm is in the stowed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Plots the current configuration of robot arm and cube target inside the MSG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Displays displacement vector between end effector </a:t>
            </a:r>
            <a:r>
              <a:rPr lang="en-US" b="1"/>
              <a:t>and target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Refers to the operational arm as ‘arm II’ (see earlier slide)</a:t>
            </a:r>
          </a:p>
        </p:txBody>
      </p:sp>
    </p:spTree>
    <p:extLst>
      <p:ext uri="{BB962C8B-B14F-4D97-AF65-F5344CB8AC3E}">
        <p14:creationId xmlns:p14="http://schemas.microsoft.com/office/powerpoint/2010/main" val="236400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15CD-D280-4B7B-7FBA-B24C8399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target, determining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E2AF-14D0-22D5-DBFE-2E8E90E5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1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"Ensure the following when selecting points:"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"1. select p1-4 in a counterclockwise fashion to ensure z axis is the outward normal"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"2. select the points to be the vertices of a rectangle if possible (e.g. the visible face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of the cube target”)</a:t>
            </a:r>
          </a:p>
          <a:p>
            <a:r>
              <a:rPr lang="en-US" sz="11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"3. Units are meters/(m) (which are native to the D435 .ply so don't need to change)"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"NOTE: p1-3 only are used to compute axes/orientation of target"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"p1-4 are averaged to determine </a:t>
            </a:r>
            <a:r>
              <a:rPr lang="en-US" sz="1100" b="0" i="0" u="none" strike="noStrike" baseline="0" dirty="0" err="1">
                <a:solidFill>
                  <a:srgbClr val="A020F0"/>
                </a:solidFill>
                <a:latin typeface="Courier New" panose="02070309020205020404" pitchFamily="49" charset="0"/>
              </a:rPr>
              <a:t>centerpoint</a:t>
            </a:r>
            <a:r>
              <a:rPr lang="en-US" sz="11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"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5B5E7-5A71-1453-22AD-0215B31B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77" y="3739731"/>
            <a:ext cx="2767619" cy="28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AE3A7-F160-668F-57F0-8BD27259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64" y="176349"/>
            <a:ext cx="7262562" cy="5491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9E7B12-6931-8ED3-51C3-CB904C55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manualPilot.m</a:t>
            </a:r>
            <a:r>
              <a:rPr lang="en-US" dirty="0"/>
              <a:t>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E15A-9498-02B5-0C27-9782EC7A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5668193"/>
            <a:ext cx="10515600" cy="486501"/>
          </a:xfrm>
        </p:spPr>
        <p:txBody>
          <a:bodyPr/>
          <a:lstStyle/>
          <a:p>
            <a:r>
              <a:rPr lang="en-US" dirty="0"/>
              <a:t>Above is the result for CANNED = true, input [0 0 0 0 0 0]</a:t>
            </a:r>
          </a:p>
        </p:txBody>
      </p:sp>
    </p:spTree>
    <p:extLst>
      <p:ext uri="{BB962C8B-B14F-4D97-AF65-F5344CB8AC3E}">
        <p14:creationId xmlns:p14="http://schemas.microsoft.com/office/powerpoint/2010/main" val="418381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0225-45B8-04CF-F0FA-4FDE599D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autoPilot.m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DCE44-9400-AA50-A76E-3031B6D87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While manual piloting can be used to operate the arm into a desired pose, it is desirable to do so more precisely and comprehensively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script /</a:t>
            </a:r>
            <a:r>
              <a:rPr lang="en-US" dirty="0" err="1"/>
              <a:t>classdef</a:t>
            </a:r>
            <a:r>
              <a:rPr lang="en-US" dirty="0"/>
              <a:t>/</a:t>
            </a:r>
            <a:r>
              <a:rPr lang="en-US" dirty="0" err="1"/>
              <a:t>autoPilot.m</a:t>
            </a:r>
            <a:r>
              <a:rPr lang="en-US" dirty="0"/>
              <a:t> does the following:</a:t>
            </a:r>
          </a:p>
          <a:p>
            <a:pPr marL="514350" indent="-514350">
              <a:buAutoNum type="arabicPeriod"/>
            </a:pPr>
            <a:r>
              <a:rPr lang="en-US" dirty="0"/>
              <a:t>Pulls target pose from a </a:t>
            </a:r>
            <a:r>
              <a:rPr lang="en-US" dirty="0" err="1"/>
              <a:t>pointcloud</a:t>
            </a:r>
            <a:r>
              <a:rPr lang="en-US" dirty="0"/>
              <a:t> (.ply)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Determines where the arm end effector should be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MSGtgtWtask2goal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lvl="1"/>
            <a:r>
              <a:rPr lang="en-US" sz="1600" i="1" dirty="0"/>
              <a:t>Must input a given task (e.g.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”move2point”),</a:t>
            </a:r>
            <a:r>
              <a:rPr lang="en-US" sz="1600" i="1" dirty="0"/>
              <a:t> see the appropriate slide</a:t>
            </a:r>
            <a:endParaRPr lang="en-US" sz="2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14350" indent="-514350">
              <a:buAutoNum type="arabicPeriod"/>
            </a:pPr>
            <a:r>
              <a:rPr lang="en-US" dirty="0"/>
              <a:t>Analytically solves the inverse kinematics problem to determine all possible motor angle combinations that put the end effector there</a:t>
            </a:r>
          </a:p>
          <a:p>
            <a:pPr marL="457200" lvl="1" indent="0">
              <a:buNone/>
            </a:pPr>
            <a:r>
              <a:rPr lang="en-US" b="1" dirty="0"/>
              <a:t>NOTE: User will be prompted with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Input vector of current motor angles of arm II relative to the stowed position:</a:t>
            </a:r>
          </a:p>
          <a:p>
            <a:pPr marL="457200" lvl="1" indent="0">
              <a:buNone/>
            </a:pPr>
            <a:r>
              <a:rPr lang="en-US" dirty="0"/>
              <a:t>=&gt; input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 0 0 0 0 0] </a:t>
            </a:r>
            <a:r>
              <a:rPr lang="en-US" dirty="0"/>
              <a:t>if the arm is in the stowed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Plots the viable solutions in the experiment environment</a:t>
            </a:r>
          </a:p>
          <a:p>
            <a:pPr marL="457200" lvl="1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Refers to the operational arm as ‘arm II’ (see earlier slide)</a:t>
            </a:r>
          </a:p>
        </p:txBody>
      </p:sp>
    </p:spTree>
    <p:extLst>
      <p:ext uri="{BB962C8B-B14F-4D97-AF65-F5344CB8AC3E}">
        <p14:creationId xmlns:p14="http://schemas.microsoft.com/office/powerpoint/2010/main" val="271387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7A1D-4BB8-D834-C566-8F757777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424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defines a viable inverse kinematics solution?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937F-3265-8805-FBC6-AA0829CAC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analytical solution does not exist:</a:t>
            </a:r>
          </a:p>
          <a:p>
            <a:pPr lvl="1"/>
            <a:r>
              <a:rPr lang="en-US" dirty="0"/>
              <a:t>Then the arm is not physically capable of reaching the specified target</a:t>
            </a:r>
          </a:p>
          <a:p>
            <a:r>
              <a:rPr lang="en-US" dirty="0"/>
              <a:t>If a solution does exist, then must pass multiple layers of filtering:</a:t>
            </a:r>
          </a:p>
          <a:p>
            <a:pPr lvl="1"/>
            <a:r>
              <a:rPr lang="en-US" dirty="0"/>
              <a:t>Motor angle limits specific to each arm joint (i.e. “joint limits”)</a:t>
            </a:r>
          </a:p>
          <a:p>
            <a:pPr lvl="2"/>
            <a:r>
              <a:rPr lang="en-US" dirty="0"/>
              <a:t>Based on geometry, wiring,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MSG boundaries/environment collision</a:t>
            </a:r>
          </a:p>
          <a:p>
            <a:pPr lvl="1"/>
            <a:r>
              <a:rPr lang="en-US" dirty="0"/>
              <a:t>Collision with other arm (not applicable for us at the moment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2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46DA-6753-3A79-8AB3-AD4DC592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08DF-C0AB-9C58-FE8E-B5E3440D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Pose:</a:t>
            </a:r>
          </a:p>
          <a:p>
            <a:pPr lvl="1"/>
            <a:r>
              <a:rPr lang="en-US" dirty="0"/>
              <a:t>Combined position and orientation</a:t>
            </a:r>
          </a:p>
          <a:p>
            <a:pPr lvl="1"/>
            <a:r>
              <a:rPr lang="en-US" dirty="0"/>
              <a:t>i.e. pose completely defines the 6DOF of a rigid body</a:t>
            </a:r>
          </a:p>
          <a:p>
            <a:r>
              <a:rPr lang="en-US" dirty="0"/>
              <a:t>Forward kinematics:</a:t>
            </a:r>
          </a:p>
          <a:p>
            <a:pPr lvl="1"/>
            <a:r>
              <a:rPr lang="en-US" dirty="0"/>
              <a:t>Input: motor angles</a:t>
            </a:r>
          </a:p>
          <a:p>
            <a:pPr lvl="1"/>
            <a:r>
              <a:rPr lang="en-US" dirty="0"/>
              <a:t>Output: robot gripper (end effector) pose</a:t>
            </a:r>
          </a:p>
          <a:p>
            <a:r>
              <a:rPr lang="en-US" dirty="0"/>
              <a:t>Inverse kinematics:</a:t>
            </a:r>
          </a:p>
          <a:p>
            <a:pPr lvl="1"/>
            <a:r>
              <a:rPr lang="en-US" dirty="0"/>
              <a:t>Input: (desired) robot gripper (end effector) pose</a:t>
            </a:r>
          </a:p>
          <a:p>
            <a:pPr lvl="1"/>
            <a:r>
              <a:rPr lang="en-US" dirty="0"/>
              <a:t>Output: (all possible) motor angle combinations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0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A31E-E821-DA8A-697C-2AE2AFB7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BA81D-774A-29CD-49B4-4EA8A6D86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7" y="1596614"/>
            <a:ext cx="5786993" cy="3822468"/>
          </a:xfrm>
        </p:spPr>
        <p:txBody>
          <a:bodyPr>
            <a:normAutofit/>
          </a:bodyPr>
          <a:lstStyle/>
          <a:p>
            <a:r>
              <a:rPr lang="en-US" dirty="0" err="1"/>
              <a:t>Denavit-Hartenberg</a:t>
            </a:r>
            <a:r>
              <a:rPr lang="en-US" dirty="0"/>
              <a:t> (DH) parameters</a:t>
            </a:r>
          </a:p>
          <a:p>
            <a:pPr lvl="1"/>
            <a:r>
              <a:rPr lang="en-US" dirty="0"/>
              <a:t>Set of 4 parameters that describe the connection of sequential links in a serial manipulator chain (robot arm)</a:t>
            </a:r>
          </a:p>
          <a:p>
            <a:pPr lvl="1"/>
            <a:r>
              <a:rPr lang="en-US" dirty="0"/>
              <a:t>Comes in standard or modified formalisms, </a:t>
            </a:r>
            <a:r>
              <a:rPr lang="en-US" b="1" dirty="0"/>
              <a:t>we will use the ‘modified’ version</a:t>
            </a:r>
          </a:p>
          <a:p>
            <a:pPr lvl="1"/>
            <a:r>
              <a:rPr lang="en-US" dirty="0"/>
              <a:t>See figure 3.5, ref: Craig 2ed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C1D90-1A26-26CE-E574-F6DA3E34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837" y="852198"/>
            <a:ext cx="5808938" cy="46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8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BC72-A799-AB80-5CFD-22C47A86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our arm (modified DH 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7EA8351-DABF-DBF3-822B-C0EF73CCA8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0772686"/>
                  </p:ext>
                </p:extLst>
              </p:nvPr>
            </p:nvGraphicFramePr>
            <p:xfrm>
              <a:off x="838200" y="2004887"/>
              <a:ext cx="3014777" cy="1886141"/>
            </p:xfrm>
            <a:graphic>
              <a:graphicData uri="http://schemas.openxmlformats.org/drawingml/2006/table">
                <a:tbl>
                  <a:tblPr/>
                  <a:tblGrid>
                    <a:gridCol w="609905">
                      <a:extLst>
                        <a:ext uri="{9D8B030D-6E8A-4147-A177-3AD203B41FA5}">
                          <a16:colId xmlns:a16="http://schemas.microsoft.com/office/drawing/2014/main" val="438370309"/>
                        </a:ext>
                      </a:extLst>
                    </a:gridCol>
                    <a:gridCol w="609905">
                      <a:extLst>
                        <a:ext uri="{9D8B030D-6E8A-4147-A177-3AD203B41FA5}">
                          <a16:colId xmlns:a16="http://schemas.microsoft.com/office/drawing/2014/main" val="3257416242"/>
                        </a:ext>
                      </a:extLst>
                    </a:gridCol>
                    <a:gridCol w="609905">
                      <a:extLst>
                        <a:ext uri="{9D8B030D-6E8A-4147-A177-3AD203B41FA5}">
                          <a16:colId xmlns:a16="http://schemas.microsoft.com/office/drawing/2014/main" val="1449285351"/>
                        </a:ext>
                      </a:extLst>
                    </a:gridCol>
                    <a:gridCol w="727862">
                      <a:extLst>
                        <a:ext uri="{9D8B030D-6E8A-4147-A177-3AD203B41FA5}">
                          <a16:colId xmlns:a16="http://schemas.microsoft.com/office/drawing/2014/main" val="2441963811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3933368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IV_mathan" sz="110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 dirty="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 dirty="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87923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42963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1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23636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16048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IV_mathan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+180˚+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1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 dirty="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59815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8326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-90˚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x-IV_mathan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100" dirty="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7088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7EA8351-DABF-DBF3-822B-C0EF73CCA8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0772686"/>
                  </p:ext>
                </p:extLst>
              </p:nvPr>
            </p:nvGraphicFramePr>
            <p:xfrm>
              <a:off x="838200" y="2004887"/>
              <a:ext cx="3014777" cy="1886141"/>
            </p:xfrm>
            <a:graphic>
              <a:graphicData uri="http://schemas.openxmlformats.org/drawingml/2006/table">
                <a:tbl>
                  <a:tblPr/>
                  <a:tblGrid>
                    <a:gridCol w="609905">
                      <a:extLst>
                        <a:ext uri="{9D8B030D-6E8A-4147-A177-3AD203B41FA5}">
                          <a16:colId xmlns:a16="http://schemas.microsoft.com/office/drawing/2014/main" val="438370309"/>
                        </a:ext>
                      </a:extLst>
                    </a:gridCol>
                    <a:gridCol w="609905">
                      <a:extLst>
                        <a:ext uri="{9D8B030D-6E8A-4147-A177-3AD203B41FA5}">
                          <a16:colId xmlns:a16="http://schemas.microsoft.com/office/drawing/2014/main" val="3257416242"/>
                        </a:ext>
                      </a:extLst>
                    </a:gridCol>
                    <a:gridCol w="609905">
                      <a:extLst>
                        <a:ext uri="{9D8B030D-6E8A-4147-A177-3AD203B41FA5}">
                          <a16:colId xmlns:a16="http://schemas.microsoft.com/office/drawing/2014/main" val="1449285351"/>
                        </a:ext>
                      </a:extLst>
                    </a:gridCol>
                    <a:gridCol w="727862">
                      <a:extLst>
                        <a:ext uri="{9D8B030D-6E8A-4147-A177-3AD203B41FA5}">
                          <a16:colId xmlns:a16="http://schemas.microsoft.com/office/drawing/2014/main" val="2441963811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393336864"/>
                        </a:ext>
                      </a:extLst>
                    </a:gridCol>
                  </a:tblGrid>
                  <a:tr h="269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273" r="-398000" b="-6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273" r="-294059" b="-6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273" r="-197000" b="-6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2273" r="-64167" b="-6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2667" t="-2273" r="-2667" b="-6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792348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100000" r="-64167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4296325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204545" r="-64167" b="-4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2667" t="-204545" r="-2667" b="-4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2363681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297778" r="-64167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1604884"/>
                      </a:ext>
                    </a:extLst>
                  </a:tr>
                  <a:tr h="270701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406818" r="-197000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406818" r="-64167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2667" t="-406818" r="-2667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5981532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+90˚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495556" r="-64167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832628"/>
                      </a:ext>
                    </a:extLst>
                  </a:tr>
                  <a:tr h="269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-90˚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1667" t="-609091" r="-6416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2667" t="-609091" r="-2667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70880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DD61F5C-86AB-DFD0-6ED3-35F9C172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5" y="4508530"/>
            <a:ext cx="4411662" cy="1694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597E6-0A71-8E22-4D84-E3DB317FB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581" y="1821320"/>
            <a:ext cx="7307610" cy="43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E6E3BC-7985-0A15-4726-870DBE66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2" y="564695"/>
            <a:ext cx="9539321" cy="5536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53227-807E-D3A8-E815-00841FAB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our arm,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AAC7-58EE-2BB1-719F-E15FC19D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9936"/>
            <a:ext cx="10515600" cy="782939"/>
          </a:xfrm>
        </p:spPr>
        <p:txBody>
          <a:bodyPr>
            <a:normAutofit/>
          </a:bodyPr>
          <a:lstStyle/>
          <a:p>
            <a:r>
              <a:rPr lang="en-US" dirty="0"/>
              <a:t>Note that only the x and z axes are plotted, and the z axis is bolded</a:t>
            </a:r>
          </a:p>
        </p:txBody>
      </p:sp>
    </p:spTree>
    <p:extLst>
      <p:ext uri="{BB962C8B-B14F-4D97-AF65-F5344CB8AC3E}">
        <p14:creationId xmlns:p14="http://schemas.microsoft.com/office/powerpoint/2010/main" val="13712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E7A3-2EB0-DC2E-50AB-5D277350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4444"/>
            <a:ext cx="10515600" cy="1212276"/>
          </a:xfrm>
        </p:spPr>
        <p:txBody>
          <a:bodyPr>
            <a:normAutofit fontScale="92500"/>
          </a:bodyPr>
          <a:lstStyle/>
          <a:p>
            <a:r>
              <a:rPr lang="en-US" dirty="0"/>
              <a:t>Consider arm as a serial chain of “links” connected by joints</a:t>
            </a:r>
          </a:p>
          <a:p>
            <a:r>
              <a:rPr lang="en-US" dirty="0"/>
              <a:t>We will number them from root to tip/end effector (as in the above figure)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A3CB64-4BFE-BFB2-02D6-FBE433762B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1347" y="-5194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Distinguishing motor angles from </a:t>
                </a:r>
                <a14:m>
                  <m:oMath xmlns:m="http://schemas.openxmlformats.org/officeDocument/2006/math">
                    <m:r>
                      <a:rPr lang="x-IV_mathan" sz="4400" smtClean="0"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A3CB64-4BFE-BFB2-02D6-FBE433762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1347" y="-5194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BD9EA7F-5A39-8745-68C4-D3A1B64C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62" y="1273618"/>
            <a:ext cx="6311039" cy="37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DE7A3-2EB0-DC2E-50AB-5D2773502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24334"/>
                <a:ext cx="11360150" cy="13255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Our arm’s motors are passed a commanded angle (positive or negative)</a:t>
                </a:r>
              </a:p>
              <a:p>
                <a:r>
                  <a:rPr lang="en-US" dirty="0"/>
                  <a:t>The motor turns the commanded amount using the right hand rule about the motor axis</a:t>
                </a:r>
              </a:p>
              <a:p>
                <a:pPr lvl="1"/>
                <a:r>
                  <a:rPr lang="en-US" dirty="0"/>
                  <a:t>where the motor axis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defined as pointing outwards along the respective motor’s shaft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DE7A3-2EB0-DC2E-50AB-5D2773502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24334"/>
                <a:ext cx="11360150" cy="1325563"/>
              </a:xfrm>
              <a:blipFill>
                <a:blip r:embed="rId2"/>
                <a:stretch>
                  <a:fillRect l="-751" t="-8756" r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A3CB64-4BFE-BFB2-02D6-FBE433762B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1347" y="-5194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Distinguishing motor angles from </a:t>
                </a:r>
                <a14:m>
                  <m:oMath xmlns:m="http://schemas.openxmlformats.org/officeDocument/2006/math">
                    <m:r>
                      <a:rPr lang="x-IV_mathan" sz="4400" smtClean="0"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cont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A3CB64-4BFE-BFB2-02D6-FBE433762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1347" y="-5194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C8B7AFF-73A2-62F2-87A6-9258CE7D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5" y="2572364"/>
            <a:ext cx="6912716" cy="36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3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63B73-ED96-71E1-FAA7-0AC568F151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5875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Distinguishing motor angles from </a:t>
                </a:r>
                <a14:m>
                  <m:oMath xmlns:m="http://schemas.openxmlformats.org/officeDocument/2006/math">
                    <m:r>
                      <a:rPr lang="x-IV_mathan" sz="4400" smtClean="0">
                        <a:effectLst/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cont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63B73-ED96-71E1-FAA7-0AC568F15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5875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D15BD28-B203-0B5D-A8F4-3162A3A8F3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405" y="1255714"/>
                <a:ext cx="10471189" cy="2054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</a:t>
                </a:r>
                <a:r>
                  <a:rPr lang="en-US" b="1" dirty="0"/>
                  <a:t>links</a:t>
                </a:r>
                <a:r>
                  <a:rPr lang="en-US" dirty="0"/>
                  <a:t> are mounted to </a:t>
                </a:r>
                <a:r>
                  <a:rPr lang="en-US" b="1" dirty="0"/>
                  <a:t>motors</a:t>
                </a:r>
                <a:r>
                  <a:rPr lang="en-US" dirty="0"/>
                  <a:t> in one of two ways:</a:t>
                </a:r>
              </a:p>
              <a:p>
                <a:pPr marL="0" indent="0">
                  <a:buNone/>
                </a:pPr>
                <a:r>
                  <a:rPr lang="en-US" dirty="0"/>
                  <a:t>1. Link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mounted to the body of motor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2. Link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mounted to the shaft of motor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D15BD28-B203-0B5D-A8F4-3162A3A8F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05" y="1255714"/>
                <a:ext cx="10471189" cy="2054224"/>
              </a:xfrm>
              <a:prstGeom prst="rect">
                <a:avLst/>
              </a:prstGeom>
              <a:blipFill>
                <a:blip r:embed="rId3"/>
                <a:stretch>
                  <a:fillRect l="-873" t="-6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4F906EE-07F6-05B5-3527-52D9FD675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88" y="1994546"/>
            <a:ext cx="1748420" cy="6915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0D24B8-89F4-8F98-7141-81DC0E5B2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21" y="3123027"/>
            <a:ext cx="1396914" cy="168948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7450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1473</Words>
  <Application>Microsoft Office PowerPoint</Application>
  <PresentationFormat>Widescreen</PresentationFormat>
  <Paragraphs>201</Paragraphs>
  <Slides>28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NSTAR ISS Demo Documentation (updated 14MAR24)</vt:lpstr>
      <vt:lpstr>PowerPoint Presentation</vt:lpstr>
      <vt:lpstr>Basic definitions</vt:lpstr>
      <vt:lpstr>Basic Definitions, cont</vt:lpstr>
      <vt:lpstr>Modelling our arm (modified DH parameters)</vt:lpstr>
      <vt:lpstr>Modelling our arm, cont</vt:lpstr>
      <vt:lpstr>Distinguishing motor angles from θ </vt:lpstr>
      <vt:lpstr>Distinguishing motor angles from θ, cont </vt:lpstr>
      <vt:lpstr>Distinguishing motor angles from θ, cont</vt:lpstr>
      <vt:lpstr>Distinguishing motor angles from θ, cont</vt:lpstr>
      <vt:lpstr>…in code</vt:lpstr>
      <vt:lpstr>Preset arm positions</vt:lpstr>
      <vt:lpstr>Pose formalism: the homogenous transform</vt:lpstr>
      <vt:lpstr>Forward kinematics</vt:lpstr>
      <vt:lpstr>Inverse kinematics</vt:lpstr>
      <vt:lpstr>Transferring between reference frames</vt:lpstr>
      <vt:lpstr>Path planning</vt:lpstr>
      <vt:lpstr>Google drive</vt:lpstr>
      <vt:lpstr>Organization</vt:lpstr>
      <vt:lpstr>Classdef</vt:lpstr>
      <vt:lpstr>MSG.plotExperiment</vt:lpstr>
      <vt:lpstr>RECS.tgtWtask2goal()</vt:lpstr>
      <vt:lpstr>MSG.MSGplyGrabPose()</vt:lpstr>
      <vt:lpstr>manualPilot.m</vt:lpstr>
      <vt:lpstr>Acquiring target, determining pose</vt:lpstr>
      <vt:lpstr>manualPilot.m, cont</vt:lpstr>
      <vt:lpstr>autoPilot.m</vt:lpstr>
      <vt:lpstr>What defines a viable inverse kinematics solution?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NSTAR ISS Demo How to use code suite (updated 03MAR24)</dc:title>
  <dc:creator>Alec Engl</dc:creator>
  <cp:lastModifiedBy>Alec Engl</cp:lastModifiedBy>
  <cp:revision>10</cp:revision>
  <dcterms:created xsi:type="dcterms:W3CDTF">2024-03-04T05:57:52Z</dcterms:created>
  <dcterms:modified xsi:type="dcterms:W3CDTF">2024-03-19T16:21:33Z</dcterms:modified>
</cp:coreProperties>
</file>